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527" r:id="rId3"/>
    <p:sldId id="282" r:id="rId4"/>
    <p:sldId id="528" r:id="rId5"/>
    <p:sldId id="259" r:id="rId6"/>
    <p:sldId id="260" r:id="rId7"/>
    <p:sldId id="261" r:id="rId8"/>
    <p:sldId id="262" r:id="rId9"/>
    <p:sldId id="263" r:id="rId10"/>
    <p:sldId id="264" r:id="rId11"/>
    <p:sldId id="284" r:id="rId12"/>
    <p:sldId id="283" r:id="rId13"/>
    <p:sldId id="271" r:id="rId14"/>
    <p:sldId id="267" r:id="rId15"/>
    <p:sldId id="268" r:id="rId16"/>
    <p:sldId id="269" r:id="rId17"/>
    <p:sldId id="270" r:id="rId18"/>
    <p:sldId id="272" r:id="rId19"/>
    <p:sldId id="273" r:id="rId20"/>
    <p:sldId id="274"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14" y="-3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95974F-1115-466E-964F-D281AB2C395C}" type="datetimeFigureOut">
              <a:rPr lang="en-US" smtClean="0"/>
              <a:t>8/7/2018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BB3BB-D0AA-41B0-BA46-0BC2199D2838}" type="slidenum">
              <a:rPr lang="en-US" smtClean="0"/>
              <a:t>‹#›</a:t>
            </a:fld>
            <a:endParaRPr lang="en-US"/>
          </a:p>
        </p:txBody>
      </p:sp>
    </p:spTree>
    <p:extLst>
      <p:ext uri="{BB962C8B-B14F-4D97-AF65-F5344CB8AC3E}">
        <p14:creationId xmlns:p14="http://schemas.microsoft.com/office/powerpoint/2010/main" val="357341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xmlns="" id="{6AA950EF-DF73-4690-977D-C077831C49ED}"/>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3" name="Rectangle 2">
            <a:extLst>
              <a:ext uri="{FF2B5EF4-FFF2-40B4-BE49-F238E27FC236}">
                <a16:creationId xmlns:a16="http://schemas.microsoft.com/office/drawing/2014/main" xmlns="" id="{1FBFB93A-8528-451F-A67B-B5FACFE25E57}"/>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xmlns="" id="{FA6525AE-BCFA-4058-B222-4DED6BFE5F7F}"/>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5" name="Rectangle 2">
            <a:extLst>
              <a:ext uri="{FF2B5EF4-FFF2-40B4-BE49-F238E27FC236}">
                <a16:creationId xmlns:a16="http://schemas.microsoft.com/office/drawing/2014/main" xmlns="" id="{EB4249F1-C2D9-46A7-BB2B-18AF73C4676C}"/>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xmlns="" id="{7202FC25-D18E-41B9-BBC5-834697CA1230}"/>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7" name="Rectangle 2">
            <a:extLst>
              <a:ext uri="{FF2B5EF4-FFF2-40B4-BE49-F238E27FC236}">
                <a16:creationId xmlns:a16="http://schemas.microsoft.com/office/drawing/2014/main" xmlns="" id="{D6723F8D-84FA-4189-B404-9C7377B98A9F}"/>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xmlns="" id="{B2B0E712-93B3-48AF-98EA-2A8D48E8D9B0}"/>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2">
            <a:extLst>
              <a:ext uri="{FF2B5EF4-FFF2-40B4-BE49-F238E27FC236}">
                <a16:creationId xmlns:a16="http://schemas.microsoft.com/office/drawing/2014/main" xmlns="" id="{E301B994-41EF-4C87-80EC-7FC785833F45}"/>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xmlns="" id="{7640B1BB-3DBC-4980-9F71-907C0D406E55}"/>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2">
            <a:extLst>
              <a:ext uri="{FF2B5EF4-FFF2-40B4-BE49-F238E27FC236}">
                <a16:creationId xmlns:a16="http://schemas.microsoft.com/office/drawing/2014/main" xmlns="" id="{56477E33-A77D-447E-9A2F-5F9A13581658}"/>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xmlns="" id="{CFC8B2ED-C25A-479A-8F00-756ACA18633D}"/>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2">
            <a:extLst>
              <a:ext uri="{FF2B5EF4-FFF2-40B4-BE49-F238E27FC236}">
                <a16:creationId xmlns:a16="http://schemas.microsoft.com/office/drawing/2014/main" xmlns="" id="{29E1E73C-6F20-4BCA-82C1-1C60A14409C8}"/>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xmlns="" id="{DDA81F41-1537-4EF9-88A3-5CA775277191}"/>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a:extLst>
              <a:ext uri="{FF2B5EF4-FFF2-40B4-BE49-F238E27FC236}">
                <a16:creationId xmlns:a16="http://schemas.microsoft.com/office/drawing/2014/main" xmlns="" id="{7C4D7765-4682-4113-994D-6DE9D27419D5}"/>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xmlns="" id="{599AB847-5CFC-43A6-A11D-B645AD230668}"/>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2">
            <a:extLst>
              <a:ext uri="{FF2B5EF4-FFF2-40B4-BE49-F238E27FC236}">
                <a16:creationId xmlns:a16="http://schemas.microsoft.com/office/drawing/2014/main" xmlns="" id="{5DD35A48-DA6B-4EB7-B368-321CF5CD003C}"/>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xmlns="" id="{E873A655-FA20-43A1-BB8D-8E20DD4767C3}"/>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2">
            <a:extLst>
              <a:ext uri="{FF2B5EF4-FFF2-40B4-BE49-F238E27FC236}">
                <a16:creationId xmlns:a16="http://schemas.microsoft.com/office/drawing/2014/main" xmlns="" id="{8CFC4102-7FD9-4041-B552-590F57028A57}"/>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a:extLst>
              <a:ext uri="{FF2B5EF4-FFF2-40B4-BE49-F238E27FC236}">
                <a16:creationId xmlns:a16="http://schemas.microsoft.com/office/drawing/2014/main" xmlns="" id="{13BEE32A-A303-4A79-AA43-BB91077E2C40}"/>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2">
            <a:extLst>
              <a:ext uri="{FF2B5EF4-FFF2-40B4-BE49-F238E27FC236}">
                <a16:creationId xmlns:a16="http://schemas.microsoft.com/office/drawing/2014/main" xmlns="" id="{7FF3AD22-C676-47AE-87A2-BDB1F8155B3B}"/>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xmlns="" id="{B29462CE-B1B1-4490-963A-01F40B6E583B}"/>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Rectangle 2">
            <a:extLst>
              <a:ext uri="{FF2B5EF4-FFF2-40B4-BE49-F238E27FC236}">
                <a16:creationId xmlns:a16="http://schemas.microsoft.com/office/drawing/2014/main" xmlns="" id="{5E9CA8C1-FF84-49F7-BEF1-39CB8E7B57A6}"/>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xmlns="" id="{88515335-B528-49CB-BD39-729DF82972CE}"/>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1" name="Rectangle 2">
            <a:extLst>
              <a:ext uri="{FF2B5EF4-FFF2-40B4-BE49-F238E27FC236}">
                <a16:creationId xmlns:a16="http://schemas.microsoft.com/office/drawing/2014/main" xmlns="" id="{63ED5E76-82CB-4A26-AA11-FEDEB5546719}"/>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a:extLst>
              <a:ext uri="{FF2B5EF4-FFF2-40B4-BE49-F238E27FC236}">
                <a16:creationId xmlns:a16="http://schemas.microsoft.com/office/drawing/2014/main" xmlns="" id="{CD0B7669-EB90-4172-B463-71B1FFFC11F7}"/>
              </a:ext>
            </a:extLst>
          </p:cNvPr>
          <p:cNvSpPr>
            <a:spLocks noGrp="1" noRot="1" noChangeAspect="1" noChangeArrowheads="1" noTextEdit="1"/>
          </p:cNvSpPr>
          <p:nvPr>
            <p:ph type="sldImg"/>
          </p:nvPr>
        </p:nvSpPr>
        <p:spPr>
          <a:xfrm>
            <a:off x="1065213" y="706438"/>
            <a:ext cx="4878387"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Rectangle 2">
            <a:extLst>
              <a:ext uri="{FF2B5EF4-FFF2-40B4-BE49-F238E27FC236}">
                <a16:creationId xmlns:a16="http://schemas.microsoft.com/office/drawing/2014/main" xmlns="" id="{16588C19-8959-401F-B0D8-6B287E25753A}"/>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xmlns="" id="{6571B5AF-381A-4203-BB3A-7085735A9D13}"/>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9" name="Rectangle 2">
            <a:extLst>
              <a:ext uri="{FF2B5EF4-FFF2-40B4-BE49-F238E27FC236}">
                <a16:creationId xmlns:a16="http://schemas.microsoft.com/office/drawing/2014/main" xmlns="" id="{3E2DA8AB-97CA-497B-8BB4-060A5B1BEA91}"/>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xmlns="" id="{8506D5A3-07A0-4CCD-A6E6-435A721B57F8}"/>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7" name="Rectangle 2">
            <a:extLst>
              <a:ext uri="{FF2B5EF4-FFF2-40B4-BE49-F238E27FC236}">
                <a16:creationId xmlns:a16="http://schemas.microsoft.com/office/drawing/2014/main" xmlns="" id="{577BD0C0-5371-44F7-8312-ACD8E1335DF3}"/>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xmlns="" id="{20DC4D7E-BD3F-41CD-8954-9EB0B41C9025}"/>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Rectangle 2">
            <a:extLst>
              <a:ext uri="{FF2B5EF4-FFF2-40B4-BE49-F238E27FC236}">
                <a16:creationId xmlns:a16="http://schemas.microsoft.com/office/drawing/2014/main" xmlns="" id="{80C1C3DC-EEF6-480C-9439-4A0C498E7720}"/>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xmlns="" id="{88468208-207A-40E3-9B16-4FCA85057618}"/>
              </a:ext>
            </a:extLst>
          </p:cNvPr>
          <p:cNvSpPr>
            <a:spLocks noGrp="1" noRot="1" noChangeAspect="1" noChangeArrowheads="1" noTextEdit="1"/>
          </p:cNvSpPr>
          <p:nvPr>
            <p:ph type="sldImg"/>
          </p:nvPr>
        </p:nvSpPr>
        <p:spPr>
          <a:xfrm>
            <a:off x="1179513" y="706438"/>
            <a:ext cx="4649787"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Rectangle 2">
            <a:extLst>
              <a:ext uri="{FF2B5EF4-FFF2-40B4-BE49-F238E27FC236}">
                <a16:creationId xmlns:a16="http://schemas.microsoft.com/office/drawing/2014/main" xmlns="" id="{57C8869C-4639-4CE8-B13D-6E6D1F777471}"/>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xmlns="" id="{30EA7DB1-9931-40A3-9820-7CF83D415684}"/>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1" name="Rectangle 2">
            <a:extLst>
              <a:ext uri="{FF2B5EF4-FFF2-40B4-BE49-F238E27FC236}">
                <a16:creationId xmlns:a16="http://schemas.microsoft.com/office/drawing/2014/main" xmlns="" id="{6298F018-69C4-4DFE-AC9F-030DCB24913D}"/>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xmlns="" id="{5915B3C9-4A0A-4B67-BA7A-53F0E0A6BD47}"/>
              </a:ext>
            </a:extLst>
          </p:cNvPr>
          <p:cNvSpPr>
            <a:spLocks noGrp="1" noRot="1" noChangeAspect="1" noChangeArrowheads="1" noTextEdit="1"/>
          </p:cNvSpPr>
          <p:nvPr>
            <p:ph type="sldImg"/>
          </p:nvPr>
        </p:nvSpPr>
        <p:spPr>
          <a:xfrm>
            <a:off x="406400" y="706438"/>
            <a:ext cx="6196013"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a:extLst>
              <a:ext uri="{FF2B5EF4-FFF2-40B4-BE49-F238E27FC236}">
                <a16:creationId xmlns:a16="http://schemas.microsoft.com/office/drawing/2014/main" xmlns="" id="{9F0DC5D8-AA6E-444F-B934-E8D664325170}"/>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xmlns="" id="{E53A2C13-A307-44E5-9DDB-D01E385DEE35}"/>
              </a:ext>
            </a:extLst>
          </p:cNvPr>
          <p:cNvSpPr>
            <a:spLocks noGrp="1" noRot="1" noChangeAspect="1" noChangeArrowheads="1" noTextEdit="1"/>
          </p:cNvSpPr>
          <p:nvPr>
            <p:ph type="sldImg"/>
          </p:nvPr>
        </p:nvSpPr>
        <p:spPr>
          <a:xfrm>
            <a:off x="1179513" y="706438"/>
            <a:ext cx="4649787" cy="34861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7" name="Rectangle 2">
            <a:extLst>
              <a:ext uri="{FF2B5EF4-FFF2-40B4-BE49-F238E27FC236}">
                <a16:creationId xmlns:a16="http://schemas.microsoft.com/office/drawing/2014/main" xmlns="" id="{2D73EE89-D2C0-415D-A75C-2F73EDD38DD9}"/>
              </a:ext>
            </a:extLst>
          </p:cNvPr>
          <p:cNvSpPr>
            <a:spLocks noGrp="1" noChangeArrowheads="1"/>
          </p:cNvSpPr>
          <p:nvPr>
            <p:ph type="body" idx="1"/>
          </p:nvPr>
        </p:nvSpPr>
        <p:spPr>
          <a:xfrm>
            <a:off x="701675" y="4414838"/>
            <a:ext cx="5607050" cy="41830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261235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331811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4407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406367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7319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464227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1202231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4080458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14401" y="1676403"/>
            <a:ext cx="10361084" cy="1827213"/>
          </a:xfrm>
        </p:spPr>
        <p:txBody>
          <a:bodyPr/>
          <a:lstStyle/>
          <a:p>
            <a:r>
              <a:rPr lang="en-US"/>
              <a:t>Click to edit Master title style</a:t>
            </a:r>
          </a:p>
        </p:txBody>
      </p:sp>
      <p:sp>
        <p:nvSpPr>
          <p:cNvPr id="3" name="Rectangle 2">
            <a:extLst>
              <a:ext uri="{FF2B5EF4-FFF2-40B4-BE49-F238E27FC236}">
                <a16:creationId xmlns:a16="http://schemas.microsoft.com/office/drawing/2014/main" xmlns="" id="{16E57278-B146-4371-9F5E-2D176E82103F}"/>
              </a:ext>
            </a:extLst>
          </p:cNvPr>
          <p:cNvSpPr>
            <a:spLocks noGrp="1" noChangeArrowheads="1"/>
          </p:cNvSpPr>
          <p:nvPr>
            <p:ph type="dt" idx="10"/>
          </p:nvPr>
        </p:nvSpPr>
        <p:spPr>
          <a:ln/>
        </p:spPr>
        <p:txBody>
          <a:bodyPr/>
          <a:lstStyle>
            <a:lvl1pPr>
              <a:defRPr/>
            </a:lvl1pPr>
          </a:lstStyle>
          <a:p>
            <a:pPr>
              <a:defRPr/>
            </a:pPr>
            <a:endParaRPr lang="en-GB"/>
          </a:p>
        </p:txBody>
      </p:sp>
      <p:sp>
        <p:nvSpPr>
          <p:cNvPr id="4" name="Rectangle 3">
            <a:extLst>
              <a:ext uri="{FF2B5EF4-FFF2-40B4-BE49-F238E27FC236}">
                <a16:creationId xmlns:a16="http://schemas.microsoft.com/office/drawing/2014/main" xmlns="" id="{1BB3A20B-7832-4034-A404-4371A835A289}"/>
              </a:ext>
            </a:extLst>
          </p:cNvPr>
          <p:cNvSpPr>
            <a:spLocks noGrp="1" noChangeArrowheads="1"/>
          </p:cNvSpPr>
          <p:nvPr>
            <p:ph type="ftr" idx="11"/>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xmlns="" id="{DCD8BA94-64A1-4BBB-87C8-D5D6391DCF5D}"/>
              </a:ext>
            </a:extLst>
          </p:cNvPr>
          <p:cNvSpPr>
            <a:spLocks noGrp="1" noChangeArrowheads="1"/>
          </p:cNvSpPr>
          <p:nvPr>
            <p:ph type="sldNum" idx="12"/>
          </p:nvPr>
        </p:nvSpPr>
        <p:spPr>
          <a:ln/>
        </p:spPr>
        <p:txBody>
          <a:bodyPr/>
          <a:lstStyle>
            <a:lvl1pPr>
              <a:defRPr/>
            </a:lvl1pPr>
          </a:lstStyle>
          <a:p>
            <a:pPr>
              <a:defRPr/>
            </a:pPr>
            <a:fld id="{665CFFDC-5626-4ACA-9EE1-CDE600D57524}" type="slidenum">
              <a:rPr lang="en-GB" altLang="en-US"/>
              <a:pPr>
                <a:defRPr/>
              </a:pPr>
              <a:t>‹#›</a:t>
            </a:fld>
            <a:endParaRPr lang="en-GB" altLang="en-US"/>
          </a:p>
        </p:txBody>
      </p:sp>
    </p:spTree>
    <p:extLst>
      <p:ext uri="{BB962C8B-B14F-4D97-AF65-F5344CB8AC3E}">
        <p14:creationId xmlns:p14="http://schemas.microsoft.com/office/powerpoint/2010/main" val="408578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269380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716C3A-AF5A-45E6-B911-95962F2E8581}"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68976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716C3A-AF5A-45E6-B911-95962F2E8581}"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3055993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716C3A-AF5A-45E6-B911-95962F2E8581}" type="datetimeFigureOut">
              <a:rPr lang="en-US" smtClean="0"/>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46507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716C3A-AF5A-45E6-B911-95962F2E8581}" type="datetimeFigureOut">
              <a:rPr lang="en-US" smtClean="0"/>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417609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16C3A-AF5A-45E6-B911-95962F2E8581}" type="datetimeFigureOut">
              <a:rPr lang="en-US" smtClean="0"/>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238204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3716C3A-AF5A-45E6-B911-95962F2E8581}"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366470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716C3A-AF5A-45E6-B911-95962F2E8581}"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97A8-E1F1-491C-86E5-BB565727055C}" type="slidenum">
              <a:rPr lang="en-US" smtClean="0"/>
              <a:t>‹#›</a:t>
            </a:fld>
            <a:endParaRPr lang="en-US"/>
          </a:p>
        </p:txBody>
      </p:sp>
    </p:spTree>
    <p:extLst>
      <p:ext uri="{BB962C8B-B14F-4D97-AF65-F5344CB8AC3E}">
        <p14:creationId xmlns:p14="http://schemas.microsoft.com/office/powerpoint/2010/main" val="71646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16C3A-AF5A-45E6-B911-95962F2E8581}" type="datetimeFigureOut">
              <a:rPr lang="en-US" smtClean="0"/>
              <a:t>8/7/2018</a:t>
            </a:fld>
            <a:endParaRPr lang="en-US"/>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fld id="{815597A8-E1F1-491C-86E5-BB565727055C}" type="slidenum">
              <a:rPr lang="en-US" smtClean="0"/>
              <a:t>‹#›</a:t>
            </a:fld>
            <a:endParaRPr lang="en-US"/>
          </a:p>
        </p:txBody>
      </p:sp>
    </p:spTree>
    <p:extLst>
      <p:ext uri="{BB962C8B-B14F-4D97-AF65-F5344CB8AC3E}">
        <p14:creationId xmlns:p14="http://schemas.microsoft.com/office/powerpoint/2010/main" val="2849912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xmlns="" id="{FAD57B88-1427-4EC6-8214-E4BDDE006E6F}"/>
              </a:ext>
            </a:extLst>
          </p:cNvPr>
          <p:cNvSpPr>
            <a:spLocks noGrp="1" noChangeArrowheads="1"/>
          </p:cNvSpPr>
          <p:nvPr>
            <p:ph type="title"/>
          </p:nvPr>
        </p:nvSpPr>
        <p:spPr>
          <a:xfrm>
            <a:off x="1618938" y="1214203"/>
            <a:ext cx="7904852" cy="4801314"/>
          </a:xfrm>
        </p:spPr>
        <p:txBody>
          <a:bodyPr wrap="square">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4800" dirty="0"/>
              <a:t>Proper Penalty </a:t>
            </a:r>
            <a:r>
              <a:rPr lang="en-GB" sz="4800" dirty="0" smtClean="0"/>
              <a:t>Enforcement</a:t>
            </a:r>
            <a:br>
              <a:rPr lang="en-GB" sz="4800" dirty="0" smtClean="0"/>
            </a:br>
            <a:r>
              <a:rPr lang="en-GB" sz="4800" dirty="0"/>
              <a:t/>
            </a:r>
            <a:br>
              <a:rPr lang="en-GB" sz="4800" dirty="0"/>
            </a:br>
            <a:r>
              <a:rPr lang="en-GB" sz="4800" dirty="0" smtClean="0"/>
              <a:t/>
            </a:r>
            <a:br>
              <a:rPr lang="en-GB" sz="4800" dirty="0" smtClean="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1800" dirty="0" smtClean="0">
                <a:solidFill>
                  <a:schemeClr val="tx1"/>
                </a:solidFill>
              </a:rPr>
              <a:t>Presented by Greg </a:t>
            </a:r>
            <a:r>
              <a:rPr lang="en-GB" sz="1800" dirty="0" err="1" smtClean="0">
                <a:solidFill>
                  <a:schemeClr val="tx1"/>
                </a:solidFill>
              </a:rPr>
              <a:t>Bartemes</a:t>
            </a:r>
            <a:endParaRPr lang="en-GB" sz="4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xmlns="" id="{3785BA1E-1815-404B-8CDC-E74D4087DD1D}"/>
              </a:ext>
            </a:extLst>
          </p:cNvPr>
          <p:cNvSpPr>
            <a:spLocks noGrp="1" noChangeArrowheads="1"/>
          </p:cNvSpPr>
          <p:nvPr>
            <p:ph type="title" idx="4294967295"/>
          </p:nvPr>
        </p:nvSpPr>
        <p:spPr>
          <a:xfrm>
            <a:off x="1920884" y="560882"/>
            <a:ext cx="6788401" cy="707886"/>
          </a:xfrm>
        </p:spPr>
        <p:txBody>
          <a:bodyPr wrap="square">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4000" b="1" dirty="0"/>
              <a:t>Basic Spot</a:t>
            </a:r>
          </a:p>
        </p:txBody>
      </p:sp>
      <p:sp>
        <p:nvSpPr>
          <p:cNvPr id="12290" name="Rectangle 2">
            <a:extLst>
              <a:ext uri="{FF2B5EF4-FFF2-40B4-BE49-F238E27FC236}">
                <a16:creationId xmlns:a16="http://schemas.microsoft.com/office/drawing/2014/main" xmlns="" id="{467ED063-92A2-402D-83FE-00426B6D8F37}"/>
              </a:ext>
            </a:extLst>
          </p:cNvPr>
          <p:cNvSpPr>
            <a:spLocks noGrp="1" noChangeArrowheads="1"/>
          </p:cNvSpPr>
          <p:nvPr>
            <p:ph type="body" idx="4294967295"/>
          </p:nvPr>
        </p:nvSpPr>
        <p:spPr>
          <a:xfrm>
            <a:off x="899411" y="1745105"/>
            <a:ext cx="8424472" cy="3708708"/>
          </a:xfrm>
        </p:spPr>
        <p:txBody>
          <a:bodyPr wrap="square">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The basic spot is a point of reference for penalty enforcement</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2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It is determined by the action that occurs during the down and defines the type of play</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4C3175-9356-4FAA-9412-B9B408B4BA34}"/>
              </a:ext>
            </a:extLst>
          </p:cNvPr>
          <p:cNvSpPr>
            <a:spLocks noGrp="1"/>
          </p:cNvSpPr>
          <p:nvPr>
            <p:ph type="title"/>
          </p:nvPr>
        </p:nvSpPr>
        <p:spPr>
          <a:xfrm>
            <a:off x="1524001" y="163286"/>
            <a:ext cx="8685893" cy="1016000"/>
          </a:xfrm>
        </p:spPr>
        <p:txBody>
          <a:bodyPr/>
          <a:lstStyle/>
          <a:p>
            <a:pPr>
              <a:buFont typeface="Tahoma" pitchFamily="32" charset="0"/>
              <a:buNone/>
              <a:defRPr/>
            </a:pPr>
            <a:r>
              <a:rPr lang="en-GB" b="1" dirty="0"/>
              <a:t>The Basic Spot is :</a:t>
            </a:r>
            <a:endParaRPr lang="en-US" dirty="0"/>
          </a:p>
        </p:txBody>
      </p:sp>
      <p:sp>
        <p:nvSpPr>
          <p:cNvPr id="3" name="Content Placeholder 2">
            <a:extLst>
              <a:ext uri="{FF2B5EF4-FFF2-40B4-BE49-F238E27FC236}">
                <a16:creationId xmlns:a16="http://schemas.microsoft.com/office/drawing/2014/main" xmlns="" id="{D70CB1E3-E272-41CA-9A49-DB3F6EAF733C}"/>
              </a:ext>
            </a:extLst>
          </p:cNvPr>
          <p:cNvSpPr>
            <a:spLocks noGrp="1"/>
          </p:cNvSpPr>
          <p:nvPr>
            <p:ph idx="1"/>
          </p:nvPr>
        </p:nvSpPr>
        <p:spPr>
          <a:xfrm>
            <a:off x="1064303" y="914401"/>
            <a:ext cx="8079697" cy="5660571"/>
          </a:xfrm>
        </p:spPr>
        <p:txBody>
          <a:bodyPr/>
          <a:lstStyle/>
          <a:p>
            <a:pPr>
              <a:lnSpc>
                <a:spcPct val="90000"/>
              </a:lnSpc>
              <a:spcBef>
                <a:spcPts val="667"/>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67" dirty="0"/>
              <a:t>The previous spot for a loose ball play</a:t>
            </a:r>
          </a:p>
          <a:p>
            <a:pPr marL="0" indent="0">
              <a:lnSpc>
                <a:spcPct val="90000"/>
              </a:lnSpc>
              <a:spcBef>
                <a:spcPts val="667"/>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952" dirty="0"/>
          </a:p>
          <a:p>
            <a:pPr>
              <a:lnSpc>
                <a:spcPct val="90000"/>
              </a:lnSpc>
              <a:spcBef>
                <a:spcPts val="667"/>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67" dirty="0"/>
              <a:t>The previous spot for fouls that occur simultaneously with the snap</a:t>
            </a:r>
          </a:p>
          <a:p>
            <a:pPr marL="0" indent="0">
              <a:lnSpc>
                <a:spcPct val="90000"/>
              </a:lnSpc>
              <a:spcBef>
                <a:spcPts val="667"/>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952" dirty="0"/>
          </a:p>
          <a:p>
            <a:pPr>
              <a:lnSpc>
                <a:spcPct val="90000"/>
              </a:lnSpc>
              <a:spcBef>
                <a:spcPts val="667"/>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67" dirty="0"/>
              <a:t>The end of the run for a running </a:t>
            </a:r>
            <a:r>
              <a:rPr lang="en-GB" sz="2667" dirty="0" smtClean="0"/>
              <a:t> play</a:t>
            </a:r>
            <a:endParaRPr lang="en-GB" sz="2667" dirty="0"/>
          </a:p>
          <a:p>
            <a:pPr marL="0" indent="0">
              <a:lnSpc>
                <a:spcPct val="90000"/>
              </a:lnSpc>
              <a:spcBef>
                <a:spcPts val="667"/>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952" dirty="0"/>
          </a:p>
          <a:p>
            <a:pPr>
              <a:lnSpc>
                <a:spcPct val="90000"/>
              </a:lnSpc>
              <a:spcBef>
                <a:spcPts val="667"/>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67" dirty="0"/>
              <a:t>The succeeding spot for: </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dead ball fouls</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unsportsmanlike fouls (no matter when they occur)</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a non-player foul</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when the final result is a touchback</a:t>
            </a:r>
          </a:p>
          <a:p>
            <a:pPr marL="435437" lvl="1" indent="0">
              <a:lnSpc>
                <a:spcPct val="90000"/>
              </a:lnSpc>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952" dirty="0"/>
          </a:p>
          <a:p>
            <a:pPr>
              <a:lnSpc>
                <a:spcPct val="90000"/>
              </a:lnSpc>
              <a:spcBef>
                <a:spcPts val="667"/>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67" dirty="0"/>
              <a:t>The end of the kick for a PSK foul</a:t>
            </a:r>
          </a:p>
          <a:p>
            <a:pPr>
              <a:buFont typeface="Wingdings" charset="2"/>
              <a:buChar cha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xmlns="" id="{ED059027-399B-4788-AF07-937227724D4A}"/>
              </a:ext>
            </a:extLst>
          </p:cNvPr>
          <p:cNvSpPr>
            <a:spLocks noGrp="1" noChangeArrowheads="1"/>
          </p:cNvSpPr>
          <p:nvPr>
            <p:ph type="title" idx="4294967295"/>
          </p:nvPr>
        </p:nvSpPr>
        <p:spPr>
          <a:xfrm>
            <a:off x="1980595" y="381001"/>
            <a:ext cx="823081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Spot of the Foul</a:t>
            </a:r>
          </a:p>
        </p:txBody>
      </p:sp>
      <p:sp>
        <p:nvSpPr>
          <p:cNvPr id="12290" name="Rectangle 2">
            <a:extLst>
              <a:ext uri="{FF2B5EF4-FFF2-40B4-BE49-F238E27FC236}">
                <a16:creationId xmlns:a16="http://schemas.microsoft.com/office/drawing/2014/main" xmlns="" id="{EB61AE8E-8133-4E65-8D92-887B158B481E}"/>
              </a:ext>
            </a:extLst>
          </p:cNvPr>
          <p:cNvSpPr>
            <a:spLocks noGrp="1" noChangeArrowheads="1"/>
          </p:cNvSpPr>
          <p:nvPr>
            <p:ph type="body" idx="4294967295"/>
          </p:nvPr>
        </p:nvSpPr>
        <p:spPr>
          <a:xfrm>
            <a:off x="674557" y="1600200"/>
            <a:ext cx="8829207" cy="4052391"/>
          </a:xfrm>
        </p:spPr>
        <p:txBody>
          <a:bodyPr wrap="square">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The yard line where the foul occurs.  The flag is used to mark this spot</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This is the spot of enforcement for offensive fouls that occur behind the basic </a:t>
            </a:r>
            <a:r>
              <a:rPr lang="en-GB" sz="2800" dirty="0" smtClean="0"/>
              <a:t>spot (all-but-one principle)</a:t>
            </a:r>
            <a:endParaRPr lang="en-GB" sz="2800" dirty="0"/>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For defensive fouls, this spot is insignificant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xmlns="" id="{25E096FF-390B-487A-90F2-1A35E044673C}"/>
              </a:ext>
            </a:extLst>
          </p:cNvPr>
          <p:cNvSpPr>
            <a:spLocks noGrp="1" noChangeArrowheads="1"/>
          </p:cNvSpPr>
          <p:nvPr>
            <p:ph type="title"/>
          </p:nvPr>
        </p:nvSpPr>
        <p:spPr>
          <a:xfrm>
            <a:off x="1982033" y="639581"/>
            <a:ext cx="8463617" cy="1320800"/>
          </a:xfrm>
        </p:spPr>
        <p:txBody>
          <a:bodyPr/>
          <a:lstStyle/>
          <a:p>
            <a:pPr>
              <a:buFont typeface="Tahoma" pitchFamily="32" charset="0"/>
              <a:buNone/>
              <a:defRPr/>
            </a:pPr>
            <a:r>
              <a:rPr lang="en-GB" dirty="0"/>
              <a:t>Enforcement Spot</a:t>
            </a:r>
          </a:p>
        </p:txBody>
      </p:sp>
      <p:sp>
        <p:nvSpPr>
          <p:cNvPr id="19458" name="Rectangle 2">
            <a:extLst>
              <a:ext uri="{FF2B5EF4-FFF2-40B4-BE49-F238E27FC236}">
                <a16:creationId xmlns:a16="http://schemas.microsoft.com/office/drawing/2014/main" xmlns="" id="{21FBFB5D-1D25-44BA-AE6A-0788B614884A}"/>
              </a:ext>
            </a:extLst>
          </p:cNvPr>
          <p:cNvSpPr>
            <a:spLocks noGrp="1" noChangeArrowheads="1"/>
          </p:cNvSpPr>
          <p:nvPr>
            <p:ph type="body" idx="1"/>
          </p:nvPr>
        </p:nvSpPr>
        <p:spPr>
          <a:xfrm>
            <a:off x="1094281" y="2096125"/>
            <a:ext cx="6775556" cy="3880773"/>
          </a:xfrm>
        </p:spPr>
        <p:txBody>
          <a:bodyPr>
            <a:normAutofit/>
          </a:bodyPr>
          <a:lstStyle/>
          <a:p>
            <a:pPr>
              <a:buFont typeface="Wingdings" charset="2"/>
              <a:buChar char=""/>
              <a:defRPr/>
            </a:pPr>
            <a:r>
              <a:rPr lang="en-GB" sz="3200" dirty="0"/>
              <a:t>The spot where the penalty will be enforced.  This will EITHER be the basic spot or the spot of the foul (unless covered by special enforcement)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xmlns="" id="{9758D78D-FEDD-4F9E-B050-7CA4DD4FAAAA}"/>
              </a:ext>
            </a:extLst>
          </p:cNvPr>
          <p:cNvSpPr>
            <a:spLocks noGrp="1" noChangeArrowheads="1"/>
          </p:cNvSpPr>
          <p:nvPr>
            <p:ph type="title" idx="4294967295"/>
          </p:nvPr>
        </p:nvSpPr>
        <p:spPr>
          <a:xfrm>
            <a:off x="1915876" y="725775"/>
            <a:ext cx="8542262"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Previous Spot</a:t>
            </a:r>
          </a:p>
        </p:txBody>
      </p:sp>
      <p:sp>
        <p:nvSpPr>
          <p:cNvPr id="15362" name="Rectangle 2">
            <a:extLst>
              <a:ext uri="{FF2B5EF4-FFF2-40B4-BE49-F238E27FC236}">
                <a16:creationId xmlns:a16="http://schemas.microsoft.com/office/drawing/2014/main" xmlns="" id="{9DF82A0E-8AE2-4716-8CA3-467944D42E2A}"/>
              </a:ext>
            </a:extLst>
          </p:cNvPr>
          <p:cNvSpPr>
            <a:spLocks noGrp="1" noChangeArrowheads="1"/>
          </p:cNvSpPr>
          <p:nvPr>
            <p:ph type="body" idx="4294967295"/>
          </p:nvPr>
        </p:nvSpPr>
        <p:spPr>
          <a:xfrm>
            <a:off x="1004341" y="2034916"/>
            <a:ext cx="8109679" cy="2811026"/>
          </a:xfrm>
        </p:spPr>
        <p:txBody>
          <a:bodyPr wrap="square">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The previous spot is where the ball was last snapped or free-kicked</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2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This is the basic spot for a loose-ball </a:t>
            </a:r>
            <a:r>
              <a:rPr lang="en-GB" sz="3200" dirty="0" smtClean="0"/>
              <a:t>play and fouls at the snap</a:t>
            </a:r>
            <a:endParaRPr lang="en-GB" sz="3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xmlns="" id="{EAEDE9F9-F58D-4B28-9AFB-90594F4DAFCD}"/>
              </a:ext>
            </a:extLst>
          </p:cNvPr>
          <p:cNvSpPr>
            <a:spLocks noGrp="1" noChangeArrowheads="1"/>
          </p:cNvSpPr>
          <p:nvPr>
            <p:ph type="title" idx="4294967295"/>
          </p:nvPr>
        </p:nvSpPr>
        <p:spPr>
          <a:xfrm>
            <a:off x="1886857" y="523121"/>
            <a:ext cx="8324548"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Succeeding Spot</a:t>
            </a:r>
          </a:p>
        </p:txBody>
      </p:sp>
      <p:sp>
        <p:nvSpPr>
          <p:cNvPr id="16386" name="Rectangle 2">
            <a:extLst>
              <a:ext uri="{FF2B5EF4-FFF2-40B4-BE49-F238E27FC236}">
                <a16:creationId xmlns:a16="http://schemas.microsoft.com/office/drawing/2014/main" xmlns="" id="{87ED2272-2221-45D1-AFC4-33FD382EB19C}"/>
              </a:ext>
            </a:extLst>
          </p:cNvPr>
          <p:cNvSpPr>
            <a:spLocks noGrp="1" noChangeArrowheads="1"/>
          </p:cNvSpPr>
          <p:nvPr>
            <p:ph type="body" idx="4294967295"/>
          </p:nvPr>
        </p:nvSpPr>
        <p:spPr>
          <a:xfrm>
            <a:off x="869430" y="1664444"/>
            <a:ext cx="8964118" cy="4308872"/>
          </a:xfrm>
        </p:spPr>
        <p:txBody>
          <a:bodyPr wrap="square">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The spot where the ball would next be snapped or free kicked had a foul not occurred</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This is the enforcement spot for:</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dead ball fouls</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unsportsmanlike conduct fouls</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non-player fouls.</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includes fouls that occur before the snap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xmlns="" id="{38AC426E-3E4A-4A0C-9BEA-866CC0E6AFA9}"/>
              </a:ext>
            </a:extLst>
          </p:cNvPr>
          <p:cNvSpPr>
            <a:spLocks noGrp="1" noChangeArrowheads="1"/>
          </p:cNvSpPr>
          <p:nvPr>
            <p:ph type="title" idx="4294967295"/>
          </p:nvPr>
        </p:nvSpPr>
        <p:spPr>
          <a:xfrm>
            <a:off x="1950115" y="304801"/>
            <a:ext cx="823081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End of the Run</a:t>
            </a:r>
          </a:p>
        </p:txBody>
      </p:sp>
      <p:sp>
        <p:nvSpPr>
          <p:cNvPr id="17410" name="Rectangle 2">
            <a:extLst>
              <a:ext uri="{FF2B5EF4-FFF2-40B4-BE49-F238E27FC236}">
                <a16:creationId xmlns:a16="http://schemas.microsoft.com/office/drawing/2014/main" xmlns="" id="{7FDD21DA-380C-4C25-B8D3-44D18FD100CA}"/>
              </a:ext>
            </a:extLst>
          </p:cNvPr>
          <p:cNvSpPr>
            <a:spLocks noGrp="1" noChangeArrowheads="1"/>
          </p:cNvSpPr>
          <p:nvPr>
            <p:ph type="body" idx="4294967295"/>
          </p:nvPr>
        </p:nvSpPr>
        <p:spPr>
          <a:xfrm>
            <a:off x="975754" y="1457793"/>
            <a:ext cx="8230810" cy="3995966"/>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The spot where a run ends is:</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where the ball becomes dead in runner’s possession</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where a runner loses player possession (this spot requires a bean bag)</a:t>
            </a:r>
          </a:p>
          <a:p>
            <a:pPr marL="435437" lvl="1"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This is the basic spot for a running play</a:t>
            </a:r>
          </a:p>
          <a:p>
            <a:pPr lvl="1">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xmlns="" id="{3CC56A7C-9AB9-4CBA-A84E-C66BB4B9FF06}"/>
              </a:ext>
            </a:extLst>
          </p:cNvPr>
          <p:cNvSpPr>
            <a:spLocks noGrp="1" noChangeArrowheads="1"/>
          </p:cNvSpPr>
          <p:nvPr>
            <p:ph type="title" idx="4294967295"/>
          </p:nvPr>
        </p:nvSpPr>
        <p:spPr>
          <a:xfrm>
            <a:off x="1785723" y="757005"/>
            <a:ext cx="823081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Post Scrimmage Kick Spot</a:t>
            </a:r>
          </a:p>
        </p:txBody>
      </p:sp>
      <p:sp>
        <p:nvSpPr>
          <p:cNvPr id="5" name="Rectangle 2">
            <a:extLst>
              <a:ext uri="{FF2B5EF4-FFF2-40B4-BE49-F238E27FC236}">
                <a16:creationId xmlns:a16="http://schemas.microsoft.com/office/drawing/2014/main" xmlns="" id="{818D0FCD-BD73-4598-92EC-2AF9F47A67B2}"/>
              </a:ext>
            </a:extLst>
          </p:cNvPr>
          <p:cNvSpPr txBox="1">
            <a:spLocks noChangeArrowheads="1"/>
          </p:cNvSpPr>
          <p:nvPr/>
        </p:nvSpPr>
        <p:spPr>
          <a:xfrm>
            <a:off x="1078043" y="1962463"/>
            <a:ext cx="8034262" cy="3190617"/>
          </a:xfrm>
          <a:prstGeom prst="rect">
            <a:avLst/>
          </a:prstGeom>
        </p:spPr>
        <p:txBody>
          <a:bodyPr vert="horz" lIns="91440" tIns="45720" rIns="91440" bIns="45720" rtlCol="0">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90C226"/>
              </a:buCl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solidFill>
                  <a:prstClr val="black">
                    <a:lumMod val="75000"/>
                    <a:lumOff val="25000"/>
                  </a:prstClr>
                </a:solidFill>
                <a:latin typeface="Trebuchet MS" panose="020B0603020202020204"/>
              </a:rPr>
              <a:t>The spot where a scrimmage kick ends</a:t>
            </a:r>
          </a:p>
          <a:p>
            <a:pPr marL="0" indent="0">
              <a:buClr>
                <a:srgbClr val="90C226"/>
              </a:buClr>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solidFill>
                <a:prstClr val="black">
                  <a:lumMod val="75000"/>
                  <a:lumOff val="25000"/>
                </a:prstClr>
              </a:solidFill>
              <a:latin typeface="Trebuchet MS" panose="020B0603020202020204"/>
            </a:endParaRPr>
          </a:p>
          <a:p>
            <a:pPr>
              <a:buClr>
                <a:srgbClr val="90C226"/>
              </a:buCl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solidFill>
                  <a:prstClr val="black">
                    <a:lumMod val="75000"/>
                    <a:lumOff val="25000"/>
                  </a:prstClr>
                </a:solidFill>
                <a:latin typeface="Trebuchet MS" panose="020B0603020202020204"/>
              </a:rPr>
              <a:t>The kick ends when a player gains possession</a:t>
            </a:r>
          </a:p>
          <a:p>
            <a:pPr marL="0" indent="0">
              <a:buClr>
                <a:srgbClr val="90C226"/>
              </a:buClr>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solidFill>
                <a:prstClr val="black">
                  <a:lumMod val="75000"/>
                  <a:lumOff val="25000"/>
                </a:prstClr>
              </a:solidFill>
              <a:latin typeface="Trebuchet MS" panose="020B0603020202020204"/>
            </a:endParaRPr>
          </a:p>
          <a:p>
            <a:pPr>
              <a:buClr>
                <a:srgbClr val="90C226"/>
              </a:buCl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solidFill>
                  <a:prstClr val="black">
                    <a:lumMod val="75000"/>
                    <a:lumOff val="25000"/>
                  </a:prstClr>
                </a:solidFill>
                <a:latin typeface="Trebuchet MS" panose="020B0603020202020204"/>
              </a:rPr>
              <a:t>This is the basic spot for post scrimmage kick (PSK) fouls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xmlns="" id="{7F14026C-ACF2-49D9-B51D-C6A38A752DA1}"/>
              </a:ext>
            </a:extLst>
          </p:cNvPr>
          <p:cNvSpPr>
            <a:spLocks noGrp="1" noChangeArrowheads="1"/>
          </p:cNvSpPr>
          <p:nvPr>
            <p:ph type="title" idx="4294967295"/>
          </p:nvPr>
        </p:nvSpPr>
        <p:spPr>
          <a:xfrm>
            <a:off x="1644636" y="389755"/>
            <a:ext cx="8251976"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All But One Principle</a:t>
            </a:r>
          </a:p>
        </p:txBody>
      </p:sp>
      <p:sp>
        <p:nvSpPr>
          <p:cNvPr id="20482" name="Rectangle 2">
            <a:extLst>
              <a:ext uri="{FF2B5EF4-FFF2-40B4-BE49-F238E27FC236}">
                <a16:creationId xmlns:a16="http://schemas.microsoft.com/office/drawing/2014/main" xmlns="" id="{6E27B735-05B8-4799-BEB5-65D7BAA2A9AF}"/>
              </a:ext>
            </a:extLst>
          </p:cNvPr>
          <p:cNvSpPr>
            <a:spLocks noGrp="1" noChangeArrowheads="1"/>
          </p:cNvSpPr>
          <p:nvPr>
            <p:ph type="body" idx="4294967295"/>
          </p:nvPr>
        </p:nvSpPr>
        <p:spPr>
          <a:xfrm>
            <a:off x="884420" y="1345368"/>
            <a:ext cx="8034262" cy="4980851"/>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Fouls are enforced from the basic spot</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The only exception is a foul by the offense that occurs behind the basic spot.  These are enforced from the spot of the </a:t>
            </a:r>
            <a:r>
              <a:rPr lang="en-GB" sz="2800" dirty="0" smtClean="0"/>
              <a:t>foul</a:t>
            </a:r>
          </a:p>
          <a:p>
            <a:pPr lvl="1">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600" dirty="0" smtClean="0"/>
              <a:t>A team is given the advantage of the yardage gained without assistance of a foul</a:t>
            </a:r>
            <a:endParaRPr lang="en-GB" sz="2600" dirty="0"/>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PSK fouls behind the basic spot are enforced from the spot of the foul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xmlns="" id="{65C3310E-E64D-459B-99E9-6E284028CC1A}"/>
              </a:ext>
            </a:extLst>
          </p:cNvPr>
          <p:cNvSpPr>
            <a:spLocks noGrp="1" noChangeArrowheads="1"/>
          </p:cNvSpPr>
          <p:nvPr>
            <p:ph type="title" idx="4294967295"/>
          </p:nvPr>
        </p:nvSpPr>
        <p:spPr>
          <a:xfrm>
            <a:off x="1741715" y="486835"/>
            <a:ext cx="846969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dirty="0"/>
              <a:t> </a:t>
            </a:r>
            <a:r>
              <a:rPr lang="en-GB" b="1" dirty="0"/>
              <a:t>PSK Fouls</a:t>
            </a:r>
          </a:p>
        </p:txBody>
      </p:sp>
      <p:sp>
        <p:nvSpPr>
          <p:cNvPr id="21506" name="Rectangle 2">
            <a:extLst>
              <a:ext uri="{FF2B5EF4-FFF2-40B4-BE49-F238E27FC236}">
                <a16:creationId xmlns:a16="http://schemas.microsoft.com/office/drawing/2014/main" xmlns="" id="{516C7977-A993-4473-97EE-2CB4772CC25C}"/>
              </a:ext>
            </a:extLst>
          </p:cNvPr>
          <p:cNvSpPr>
            <a:spLocks noGrp="1" noChangeArrowheads="1"/>
          </p:cNvSpPr>
          <p:nvPr>
            <p:ph type="body" idx="4294967295"/>
          </p:nvPr>
        </p:nvSpPr>
        <p:spPr>
          <a:xfrm>
            <a:off x="827315" y="1461542"/>
            <a:ext cx="8469690" cy="4535601"/>
          </a:xfrm>
        </p:spPr>
        <p:txBody>
          <a:bodyPr>
            <a:spAutoFit/>
          </a:bodyPr>
          <a:lstStyle/>
          <a:p>
            <a:pPr>
              <a:lnSpc>
                <a:spcPct val="90000"/>
              </a:lnSpc>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Fouls by the receivers which meet all (5) requirements when the foul occurs :</a:t>
            </a:r>
          </a:p>
          <a:p>
            <a:pPr marL="0" indent="0">
              <a:lnSpc>
                <a:spcPct val="90000"/>
              </a:lnSpc>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1400" dirty="0"/>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During a scrimmage kick other than a try or successful field goal</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During the kick the ball crosses the expanded neutral zone</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Beyond the expanded neutral zone</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Before the kick ends</a:t>
            </a:r>
          </a:p>
          <a:p>
            <a:pPr lvl="1">
              <a:lnSpc>
                <a:spcPct val="90000"/>
              </a:lnSpc>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400" dirty="0"/>
              <a:t>K will not be the team to next put the ball into play </a:t>
            </a:r>
          </a:p>
          <a:p>
            <a:pPr marL="435437" lvl="1" indent="0">
              <a:lnSpc>
                <a:spcPct val="90000"/>
              </a:lnSpc>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xmlns="" id="{43ABA739-EDC1-4A5D-A25E-5C12944FABB3}"/>
              </a:ext>
            </a:extLst>
          </p:cNvPr>
          <p:cNvSpPr>
            <a:spLocks noGrp="1" noChangeArrowheads="1"/>
          </p:cNvSpPr>
          <p:nvPr>
            <p:ph type="title" idx="4294967295"/>
          </p:nvPr>
        </p:nvSpPr>
        <p:spPr>
          <a:xfrm>
            <a:off x="1980596" y="228601"/>
            <a:ext cx="7914822" cy="678647"/>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810" b="1" dirty="0"/>
              <a:t>Flag on the Play</a:t>
            </a:r>
          </a:p>
        </p:txBody>
      </p:sp>
      <p:sp>
        <p:nvSpPr>
          <p:cNvPr id="5122" name="Rectangle 2">
            <a:extLst>
              <a:ext uri="{FF2B5EF4-FFF2-40B4-BE49-F238E27FC236}">
                <a16:creationId xmlns:a16="http://schemas.microsoft.com/office/drawing/2014/main" xmlns="" id="{6A71A3A3-9820-4342-8EA9-7D829C1A1293}"/>
              </a:ext>
            </a:extLst>
          </p:cNvPr>
          <p:cNvSpPr>
            <a:spLocks noGrp="1" noChangeArrowheads="1"/>
          </p:cNvSpPr>
          <p:nvPr>
            <p:ph type="body" idx="4294967295"/>
          </p:nvPr>
        </p:nvSpPr>
        <p:spPr>
          <a:xfrm>
            <a:off x="764499" y="1219201"/>
            <a:ext cx="9099030" cy="5312993"/>
          </a:xfrm>
        </p:spPr>
        <p:txBody>
          <a:bodyPr wrap="square">
            <a:spAutoFit/>
          </a:bodyPr>
          <a:lstStyle/>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Calling official should signal timeout when ball is dead and the entire crew should follow suit</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He should make sure everyone is aware and if not, a few short tweets to gain everyone’s attention</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Nearest non-calling official should hold the dead ball </a:t>
            </a:r>
            <a:r>
              <a:rPr lang="en-GB" sz="2095" dirty="0" smtClean="0"/>
              <a:t>spot and the HL should hold the chain crew</a:t>
            </a:r>
            <a:endParaRPr lang="en-GB" sz="2095" dirty="0"/>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Calling official should give the R a preliminary signal, point toward the offended team and the offending player’s number.  This is all that’s needed for 98% of penalties, the other 2% may require thorough communication and discussion but done in a timely </a:t>
            </a:r>
            <a:r>
              <a:rPr lang="en-GB" sz="2095" dirty="0" smtClean="0"/>
              <a:t>manner.  </a:t>
            </a:r>
            <a:r>
              <a:rPr lang="en-GB" sz="2095" dirty="0" smtClean="0"/>
              <a:t>Wing</a:t>
            </a:r>
            <a:r>
              <a:rPr lang="en-GB" sz="2095" dirty="0" smtClean="0"/>
              <a:t> officials should pay attention to the communication on the field rather than communicate with your coach at this time</a:t>
            </a:r>
            <a:endParaRPr lang="en-GB" sz="2095"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xmlns="" id="{008E3C4D-7A50-4A09-A9B1-8F9C2BD6671E}"/>
              </a:ext>
            </a:extLst>
          </p:cNvPr>
          <p:cNvSpPr>
            <a:spLocks noGrp="1" noChangeArrowheads="1"/>
          </p:cNvSpPr>
          <p:nvPr>
            <p:ph type="title" idx="4294967295"/>
          </p:nvPr>
        </p:nvSpPr>
        <p:spPr>
          <a:xfrm>
            <a:off x="2177143" y="305406"/>
            <a:ext cx="8034262"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Special Enforcements</a:t>
            </a:r>
          </a:p>
        </p:txBody>
      </p:sp>
      <p:sp>
        <p:nvSpPr>
          <p:cNvPr id="22530" name="Rectangle 2">
            <a:extLst>
              <a:ext uri="{FF2B5EF4-FFF2-40B4-BE49-F238E27FC236}">
                <a16:creationId xmlns:a16="http://schemas.microsoft.com/office/drawing/2014/main" xmlns="" id="{66F94757-AE8E-4DBA-A485-3E1F72B9D644}"/>
              </a:ext>
            </a:extLst>
          </p:cNvPr>
          <p:cNvSpPr>
            <a:spLocks noGrp="1" noChangeArrowheads="1"/>
          </p:cNvSpPr>
          <p:nvPr>
            <p:ph type="body" idx="4294967295"/>
          </p:nvPr>
        </p:nvSpPr>
        <p:spPr>
          <a:xfrm>
            <a:off x="1357443" y="1191898"/>
            <a:ext cx="8418286" cy="5401479"/>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Free kick out of bounds</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Kick catching interference</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Unfair Acts</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Foul by opponent of the scoring team :</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during successful try</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during successful field goal</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touchdown</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Roughing the passer, kicker/holder, snapper</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Fouls by K during a free or scrimmage kick</a:t>
            </a:r>
          </a:p>
          <a:p>
            <a:pPr>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xmlns="" id="{7CCD759C-64EE-4B02-BEDF-8011969740BB}"/>
              </a:ext>
            </a:extLst>
          </p:cNvPr>
          <p:cNvSpPr>
            <a:spLocks noGrp="1" noChangeArrowheads="1"/>
          </p:cNvSpPr>
          <p:nvPr>
            <p:ph type="title" idx="4294967295"/>
          </p:nvPr>
        </p:nvSpPr>
        <p:spPr>
          <a:xfrm>
            <a:off x="1959429" y="1657047"/>
            <a:ext cx="8085667" cy="971676"/>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5714" dirty="0"/>
              <a:t>Questions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ABA3EADB-6F0A-43BF-BFE9-F6E84587294B}"/>
              </a:ext>
            </a:extLst>
          </p:cNvPr>
          <p:cNvSpPr>
            <a:spLocks noGrp="1" noChangeArrowheads="1"/>
          </p:cNvSpPr>
          <p:nvPr>
            <p:ph type="body" idx="4294967295"/>
          </p:nvPr>
        </p:nvSpPr>
        <p:spPr>
          <a:xfrm>
            <a:off x="824459" y="1034144"/>
            <a:ext cx="9070959" cy="5505353"/>
          </a:xfrm>
        </p:spPr>
        <p:txBody>
          <a:bodyPr wrap="square">
            <a:spAutoFit/>
          </a:bodyPr>
          <a:lstStyle/>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Multiple flags, officials should confer with each other, with only one signalling the R</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Flag should be on the spot of foul and if not move it</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After preliminary signal the calling official needs to give the wing officials accurate information for their head </a:t>
            </a:r>
            <a:r>
              <a:rPr lang="en-GB" sz="2095" dirty="0" smtClean="0"/>
              <a:t>coach’s, wing officials come in and find out if necessary</a:t>
            </a:r>
            <a:endParaRPr lang="en-GB" sz="2095" dirty="0"/>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Wing officials then communicate with their respective head coach.  For the few situations requiring a decision by the head coach, secure the decision</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a:p>
            <a:pPr>
              <a:spcBef>
                <a:spcPts val="524"/>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095" dirty="0"/>
              <a:t>Umpire should secure the ball and administer the penalty</a:t>
            </a:r>
          </a:p>
          <a:p>
            <a:pPr marL="0" indent="0">
              <a:spcBef>
                <a:spcPts val="524"/>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095" dirty="0"/>
          </a:p>
        </p:txBody>
      </p:sp>
      <p:sp>
        <p:nvSpPr>
          <p:cNvPr id="3" name="Rectangle 1">
            <a:extLst>
              <a:ext uri="{FF2B5EF4-FFF2-40B4-BE49-F238E27FC236}">
                <a16:creationId xmlns:a16="http://schemas.microsoft.com/office/drawing/2014/main" xmlns="" id="{1A28E218-CD96-4FDA-89E4-BF1B71561ADE}"/>
              </a:ext>
            </a:extLst>
          </p:cNvPr>
          <p:cNvSpPr txBox="1">
            <a:spLocks noChangeArrowheads="1"/>
          </p:cNvSpPr>
          <p:nvPr/>
        </p:nvSpPr>
        <p:spPr>
          <a:xfrm>
            <a:off x="1980596" y="228601"/>
            <a:ext cx="7914822" cy="678647"/>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810" b="1" dirty="0">
                <a:solidFill>
                  <a:srgbClr val="90C226"/>
                </a:solidFill>
                <a:latin typeface="Trebuchet MS" panose="020B0603020202020204"/>
              </a:rPr>
              <a:t>Flag on the Play (cont.)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5312483E-FA45-4A52-8325-F9A179327768}"/>
              </a:ext>
            </a:extLst>
          </p:cNvPr>
          <p:cNvSpPr>
            <a:spLocks noGrp="1" noChangeArrowheads="1"/>
          </p:cNvSpPr>
          <p:nvPr>
            <p:ph type="body" idx="4294967295"/>
          </p:nvPr>
        </p:nvSpPr>
        <p:spPr>
          <a:xfrm>
            <a:off x="734519" y="1251858"/>
            <a:ext cx="8814216" cy="5133713"/>
          </a:xfrm>
        </p:spPr>
        <p:txBody>
          <a:bodyPr wrap="square">
            <a:spAutoFit/>
          </a:bodyPr>
          <a:lstStyle/>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The R should find an open space, only take a few steps, face the press box and signal per Gold Book guidelines (especially if </a:t>
            </a:r>
            <a:r>
              <a:rPr lang="en-GB" sz="2286" dirty="0" err="1"/>
              <a:t>mic’d</a:t>
            </a:r>
            <a:r>
              <a:rPr lang="en-GB" sz="2286" dirty="0"/>
              <a:t>)</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Wings should walk off enforcement along with the Umpire to insure accuracy and make corrections ASAP if necessary</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Back Judge help with half the distance fouls, auto 1</a:t>
            </a:r>
            <a:r>
              <a:rPr lang="en-GB" sz="2286" baseline="30000" dirty="0"/>
              <a:t>st</a:t>
            </a:r>
            <a:r>
              <a:rPr lang="en-GB" sz="2286" dirty="0"/>
              <a:t> down and LOD fouls. Also help with retrieving flag(s), holding spots, relaying information to a side line, etc…..</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Crew – if anyone has a question or concern speak up now, not in the locker room, that’s too late.  The R needs to make sure everyone who has something positive to add has an opportunity to speak and be heard</a:t>
            </a:r>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p:txBody>
      </p:sp>
      <p:sp>
        <p:nvSpPr>
          <p:cNvPr id="3" name="Rectangle 1">
            <a:extLst>
              <a:ext uri="{FF2B5EF4-FFF2-40B4-BE49-F238E27FC236}">
                <a16:creationId xmlns:a16="http://schemas.microsoft.com/office/drawing/2014/main" xmlns="" id="{D13948CE-1548-495F-8E76-1FD131D8ECFD}"/>
              </a:ext>
            </a:extLst>
          </p:cNvPr>
          <p:cNvSpPr txBox="1">
            <a:spLocks noChangeArrowheads="1"/>
          </p:cNvSpPr>
          <p:nvPr/>
        </p:nvSpPr>
        <p:spPr>
          <a:xfrm>
            <a:off x="1980596" y="228601"/>
            <a:ext cx="7914822" cy="678647"/>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810" b="1" dirty="0">
                <a:solidFill>
                  <a:srgbClr val="90C226"/>
                </a:solidFill>
                <a:latin typeface="Trebuchet MS" panose="020B0603020202020204"/>
              </a:rPr>
              <a:t>Flag on the Play (cont.)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xmlns="" id="{F7D0D78C-7939-4C3F-9946-C575C85FD334}"/>
              </a:ext>
            </a:extLst>
          </p:cNvPr>
          <p:cNvSpPr>
            <a:spLocks noGrp="1" noChangeArrowheads="1"/>
          </p:cNvSpPr>
          <p:nvPr>
            <p:ph type="title" idx="4294967295"/>
          </p:nvPr>
        </p:nvSpPr>
        <p:spPr>
          <a:xfrm>
            <a:off x="1669143" y="152401"/>
            <a:ext cx="8636000" cy="678647"/>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810" b="1" dirty="0"/>
              <a:t>What Every Official Should Know</a:t>
            </a:r>
          </a:p>
        </p:txBody>
      </p:sp>
      <p:sp>
        <p:nvSpPr>
          <p:cNvPr id="7170" name="Rectangle 2">
            <a:extLst>
              <a:ext uri="{FF2B5EF4-FFF2-40B4-BE49-F238E27FC236}">
                <a16:creationId xmlns:a16="http://schemas.microsoft.com/office/drawing/2014/main" xmlns="" id="{427FD16A-6203-4E12-8B7A-FE243B9B5A47}"/>
              </a:ext>
            </a:extLst>
          </p:cNvPr>
          <p:cNvSpPr>
            <a:spLocks noGrp="1" noChangeArrowheads="1"/>
          </p:cNvSpPr>
          <p:nvPr>
            <p:ph type="body" idx="4294967295"/>
          </p:nvPr>
        </p:nvSpPr>
        <p:spPr>
          <a:xfrm>
            <a:off x="884420" y="914401"/>
            <a:ext cx="9099029" cy="5493235"/>
          </a:xfrm>
        </p:spPr>
        <p:txBody>
          <a:bodyPr wrap="square">
            <a:spAutoFit/>
          </a:bodyPr>
          <a:lstStyle/>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Enforcement yardage for every foul</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 </a:t>
            </a:r>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Which are loss of down or automatic first down fouls</a:t>
            </a:r>
          </a:p>
          <a:p>
            <a:pPr lvl="1">
              <a:lnSpc>
                <a:spcPct val="80000"/>
              </a:lnSpc>
              <a:spcBef>
                <a:spcPts val="476"/>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1905" dirty="0"/>
              <a:t>“3” Automatic 1</a:t>
            </a:r>
            <a:r>
              <a:rPr lang="en-GB" sz="1905" baseline="30000" dirty="0"/>
              <a:t>st</a:t>
            </a:r>
            <a:r>
              <a:rPr lang="en-GB" sz="1905" dirty="0"/>
              <a:t> down fouls</a:t>
            </a:r>
          </a:p>
          <a:p>
            <a:pPr lvl="1">
              <a:lnSpc>
                <a:spcPct val="80000"/>
              </a:lnSpc>
              <a:spcBef>
                <a:spcPts val="476"/>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1905" dirty="0" smtClean="0"/>
              <a:t>“4” </a:t>
            </a:r>
            <a:r>
              <a:rPr lang="en-GB" sz="1905" dirty="0"/>
              <a:t>loss of down fouls</a:t>
            </a:r>
          </a:p>
          <a:p>
            <a:pPr marL="435437" lvl="1" indent="0">
              <a:lnSpc>
                <a:spcPct val="80000"/>
              </a:lnSpc>
              <a:spcBef>
                <a:spcPts val="476"/>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1905"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Signal for every foul</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When during the play the foul occurred (status of the ball)</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Basic spot, enforcement spot and the “all-but-one” principle</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Special enforcement penalties</a:t>
            </a:r>
          </a:p>
          <a:p>
            <a:pPr marL="0" indent="0">
              <a:lnSpc>
                <a:spcPct val="80000"/>
              </a:lnSpc>
              <a:spcBef>
                <a:spcPts val="571"/>
              </a:spcBef>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286" dirty="0"/>
          </a:p>
          <a:p>
            <a:pPr>
              <a:lnSpc>
                <a:spcPct val="80000"/>
              </a:lnSpc>
              <a:spcBef>
                <a:spcPts val="571"/>
              </a:spcBef>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Status of the clock (snap or ready-for-play</a:t>
            </a:r>
            <a:r>
              <a:rPr lang="en-GB" sz="2286" dirty="0" smtClean="0"/>
              <a:t>), the LJ/BJ should be signalling the R the status of the clock </a:t>
            </a:r>
            <a:endParaRPr lang="en-GB" sz="2286"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xmlns="" id="{FE3CA338-5B3D-4349-B738-711DCDE83620}"/>
              </a:ext>
            </a:extLst>
          </p:cNvPr>
          <p:cNvSpPr>
            <a:spLocks noGrp="1" noChangeArrowheads="1"/>
          </p:cNvSpPr>
          <p:nvPr>
            <p:ph type="title" idx="4294967295"/>
          </p:nvPr>
        </p:nvSpPr>
        <p:spPr>
          <a:xfrm>
            <a:off x="1980595" y="457201"/>
            <a:ext cx="823081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b="1" dirty="0"/>
              <a:t>3 Automatic First Down Fouls</a:t>
            </a:r>
          </a:p>
        </p:txBody>
      </p:sp>
      <p:sp>
        <p:nvSpPr>
          <p:cNvPr id="8194" name="Rectangle 2">
            <a:extLst>
              <a:ext uri="{FF2B5EF4-FFF2-40B4-BE49-F238E27FC236}">
                <a16:creationId xmlns:a16="http://schemas.microsoft.com/office/drawing/2014/main" xmlns="" id="{CD21C9FA-023A-4AD4-8525-95C40A2811B4}"/>
              </a:ext>
            </a:extLst>
          </p:cNvPr>
          <p:cNvSpPr>
            <a:spLocks noGrp="1" noChangeArrowheads="1"/>
          </p:cNvSpPr>
          <p:nvPr>
            <p:ph type="body" idx="4294967295"/>
          </p:nvPr>
        </p:nvSpPr>
        <p:spPr>
          <a:xfrm>
            <a:off x="2133601" y="1676400"/>
            <a:ext cx="6458857" cy="2759730"/>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Roughing Snapper</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Roughing Passer</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28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800" dirty="0"/>
              <a:t>Roughing Kicker/Place Kick Holder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p:cTn id="7" dur="500" fill="hold"/>
                                        <p:tgtEl>
                                          <p:spTgt spid="8194">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8194">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p:cTn id="13" dur="500" fill="hold"/>
                                        <p:tgtEl>
                                          <p:spTgt spid="8194">
                                            <p:txEl>
                                              <p:pRg st="2" end="2"/>
                                            </p:txEl>
                                          </p:spTgt>
                                        </p:tgtEl>
                                        <p:attrNameLst>
                                          <p:attrName>ppt_x</p:attrName>
                                        </p:attrNameLst>
                                      </p:cBhvr>
                                      <p:tavLst>
                                        <p:tav tm="100000">
                                          <p:val>
                                            <p:strVal val="#ppt_x"/>
                                          </p:val>
                                        </p:tav>
                                        <p:tav>
                                          <p:val>
                                            <p:strVal val="#ppt_x"/>
                                          </p:val>
                                        </p:tav>
                                      </p:tavLst>
                                    </p:anim>
                                    <p:anim calcmode="lin" valueType="num">
                                      <p:cBhvr>
                                        <p:cTn id="14" dur="500" fill="hold"/>
                                        <p:tgtEl>
                                          <p:spTgt spid="8194">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anim calcmode="lin" valueType="num">
                                      <p:cBhvr>
                                        <p:cTn id="19" dur="500" fill="hold"/>
                                        <p:tgtEl>
                                          <p:spTgt spid="8194">
                                            <p:txEl>
                                              <p:pRg st="4" end="4"/>
                                            </p:txEl>
                                          </p:spTgt>
                                        </p:tgtEl>
                                        <p:attrNameLst>
                                          <p:attrName>ppt_x</p:attrName>
                                        </p:attrNameLst>
                                      </p:cBhvr>
                                      <p:tavLst>
                                        <p:tav tm="100000">
                                          <p:val>
                                            <p:strVal val="#ppt_x"/>
                                          </p:val>
                                        </p:tav>
                                        <p:tav>
                                          <p:val>
                                            <p:strVal val="#ppt_x"/>
                                          </p:val>
                                        </p:tav>
                                      </p:tavLst>
                                    </p:anim>
                                    <p:anim calcmode="lin" valueType="num">
                                      <p:cBhvr>
                                        <p:cTn id="20" dur="500" fill="hold"/>
                                        <p:tgtEl>
                                          <p:spTgt spid="8194">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xmlns="" id="{4CC28716-0C7E-404B-B828-868149DE4CC0}"/>
              </a:ext>
            </a:extLst>
          </p:cNvPr>
          <p:cNvSpPr>
            <a:spLocks noGrp="1" noChangeArrowheads="1"/>
          </p:cNvSpPr>
          <p:nvPr>
            <p:ph type="title" idx="4294967295"/>
          </p:nvPr>
        </p:nvSpPr>
        <p:spPr>
          <a:xfrm>
            <a:off x="1980595" y="152401"/>
            <a:ext cx="8230810" cy="646331"/>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dirty="0"/>
              <a:t> </a:t>
            </a:r>
            <a:r>
              <a:rPr lang="en-GB" b="1" dirty="0"/>
              <a:t>3 Loss of Down Fouls</a:t>
            </a:r>
          </a:p>
        </p:txBody>
      </p:sp>
      <p:sp>
        <p:nvSpPr>
          <p:cNvPr id="9218" name="Rectangle 2">
            <a:extLst>
              <a:ext uri="{FF2B5EF4-FFF2-40B4-BE49-F238E27FC236}">
                <a16:creationId xmlns:a16="http://schemas.microsoft.com/office/drawing/2014/main" xmlns="" id="{D886D1E5-4113-464A-A2FE-6ED9FB19894F}"/>
              </a:ext>
            </a:extLst>
          </p:cNvPr>
          <p:cNvSpPr>
            <a:spLocks noGrp="1" noChangeArrowheads="1"/>
          </p:cNvSpPr>
          <p:nvPr>
            <p:ph type="body" idx="4294967295"/>
          </p:nvPr>
        </p:nvSpPr>
        <p:spPr>
          <a:xfrm>
            <a:off x="2209800" y="1143000"/>
            <a:ext cx="5805714" cy="5206554"/>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Illegal forward pass </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2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Illegally handing ball forward </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2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Intentional </a:t>
            </a:r>
            <a:r>
              <a:rPr lang="en-GB" sz="3200" dirty="0" smtClean="0"/>
              <a:t>grounding</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20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smtClean="0"/>
              <a:t>Illegal touching</a:t>
            </a:r>
            <a:endParaRPr lang="en-GB" sz="3200" dirty="0"/>
          </a:p>
          <a:p>
            <a:pPr>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calcmode="lin" valueType="num">
                                      <p:cBhvr>
                                        <p:cTn id="7" dur="500" fill="hold"/>
                                        <p:tgtEl>
                                          <p:spTgt spid="9218">
                                            <p:txEl>
                                              <p:pRg st="0" end="0"/>
                                            </p:txEl>
                                          </p:spTgt>
                                        </p:tgtEl>
                                        <p:attrNameLst>
                                          <p:attrName>ppt_x</p:attrName>
                                        </p:attrNameLst>
                                      </p:cBhvr>
                                      <p:tavLst>
                                        <p:tav tm="100000">
                                          <p:val>
                                            <p:strVal val="#ppt_x"/>
                                          </p:val>
                                        </p:tav>
                                        <p:tav>
                                          <p:val>
                                            <p:strVal val="#ppt_x"/>
                                          </p:val>
                                        </p:tav>
                                      </p:tavLst>
                                    </p:anim>
                                    <p:anim calcmode="lin" valueType="num">
                                      <p:cBhvr>
                                        <p:cTn id="8" dur="500" fill="hold"/>
                                        <p:tgtEl>
                                          <p:spTgt spid="9218">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anim calcmode="lin" valueType="num">
                                      <p:cBhvr>
                                        <p:cTn id="13" dur="500" fill="hold"/>
                                        <p:tgtEl>
                                          <p:spTgt spid="9218">
                                            <p:txEl>
                                              <p:pRg st="2" end="2"/>
                                            </p:txEl>
                                          </p:spTgt>
                                        </p:tgtEl>
                                        <p:attrNameLst>
                                          <p:attrName>ppt_x</p:attrName>
                                        </p:attrNameLst>
                                      </p:cBhvr>
                                      <p:tavLst>
                                        <p:tav tm="100000">
                                          <p:val>
                                            <p:strVal val="#ppt_x"/>
                                          </p:val>
                                        </p:tav>
                                        <p:tav>
                                          <p:val>
                                            <p:strVal val="#ppt_x"/>
                                          </p:val>
                                        </p:tav>
                                      </p:tavLst>
                                    </p:anim>
                                    <p:anim calcmode="lin" valueType="num">
                                      <p:cBhvr>
                                        <p:cTn id="14" dur="500" fill="hold"/>
                                        <p:tgtEl>
                                          <p:spTgt spid="921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anim calcmode="lin" valueType="num">
                                      <p:cBhvr>
                                        <p:cTn id="19" dur="500" fill="hold"/>
                                        <p:tgtEl>
                                          <p:spTgt spid="9218">
                                            <p:txEl>
                                              <p:pRg st="4" end="4"/>
                                            </p:txEl>
                                          </p:spTgt>
                                        </p:tgtEl>
                                        <p:attrNameLst>
                                          <p:attrName>ppt_x</p:attrName>
                                        </p:attrNameLst>
                                      </p:cBhvr>
                                      <p:tavLst>
                                        <p:tav tm="100000">
                                          <p:val>
                                            <p:strVal val="#ppt_x"/>
                                          </p:val>
                                        </p:tav>
                                        <p:tav>
                                          <p:val>
                                            <p:strVal val="#ppt_x"/>
                                          </p:val>
                                        </p:tav>
                                      </p:tavLst>
                                    </p:anim>
                                    <p:anim calcmode="lin" valueType="num">
                                      <p:cBhvr>
                                        <p:cTn id="20" dur="500" fill="hold"/>
                                        <p:tgtEl>
                                          <p:spTgt spid="9218">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8">
                                            <p:txEl>
                                              <p:pRg st="6" end="6"/>
                                            </p:txEl>
                                          </p:spTgt>
                                        </p:tgtEl>
                                        <p:attrNameLst>
                                          <p:attrName>style.visibility</p:attrName>
                                        </p:attrNameLst>
                                      </p:cBhvr>
                                      <p:to>
                                        <p:strVal val="visible"/>
                                      </p:to>
                                    </p:set>
                                    <p:anim calcmode="lin" valueType="num">
                                      <p:cBhvr>
                                        <p:cTn id="25" dur="500" fill="hold"/>
                                        <p:tgtEl>
                                          <p:spTgt spid="9218">
                                            <p:txEl>
                                              <p:pRg st="6" end="6"/>
                                            </p:txEl>
                                          </p:spTgt>
                                        </p:tgtEl>
                                        <p:attrNameLst>
                                          <p:attrName>ppt_x</p:attrName>
                                        </p:attrNameLst>
                                      </p:cBhvr>
                                      <p:tavLst>
                                        <p:tav tm="100000">
                                          <p:val>
                                            <p:strVal val="#ppt_x"/>
                                          </p:val>
                                        </p:tav>
                                        <p:tav>
                                          <p:val>
                                            <p:strVal val="#ppt_x"/>
                                          </p:val>
                                        </p:tav>
                                      </p:tavLst>
                                    </p:anim>
                                    <p:anim calcmode="lin" valueType="num">
                                      <p:cBhvr>
                                        <p:cTn id="26" dur="500" fill="hold"/>
                                        <p:tgtEl>
                                          <p:spTgt spid="9218">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xmlns="" id="{86849A2F-09FA-4A79-8ED7-4058339ACFDD}"/>
              </a:ext>
            </a:extLst>
          </p:cNvPr>
          <p:cNvSpPr>
            <a:spLocks noGrp="1" noChangeArrowheads="1"/>
          </p:cNvSpPr>
          <p:nvPr>
            <p:ph type="title" idx="4294967295"/>
          </p:nvPr>
        </p:nvSpPr>
        <p:spPr>
          <a:xfrm>
            <a:off x="1676400" y="228600"/>
            <a:ext cx="9361714" cy="1147750"/>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429" b="1" dirty="0"/>
              <a:t>Accurate Penalty </a:t>
            </a:r>
            <a:br>
              <a:rPr lang="en-GB" sz="3429" b="1" dirty="0"/>
            </a:br>
            <a:r>
              <a:rPr lang="en-GB" sz="3429" b="1" dirty="0"/>
              <a:t>Enforcement Requires : </a:t>
            </a:r>
            <a:endParaRPr lang="en-GB" sz="3429" dirty="0"/>
          </a:p>
        </p:txBody>
      </p:sp>
      <p:sp>
        <p:nvSpPr>
          <p:cNvPr id="10242" name="Rectangle 2">
            <a:extLst>
              <a:ext uri="{FF2B5EF4-FFF2-40B4-BE49-F238E27FC236}">
                <a16:creationId xmlns:a16="http://schemas.microsoft.com/office/drawing/2014/main" xmlns="" id="{E714F70D-E440-4113-AB23-F62EB527AEE9}"/>
              </a:ext>
            </a:extLst>
          </p:cNvPr>
          <p:cNvSpPr>
            <a:spLocks noGrp="1" noChangeArrowheads="1"/>
          </p:cNvSpPr>
          <p:nvPr>
            <p:ph type="body" idx="4294967295"/>
          </p:nvPr>
        </p:nvSpPr>
        <p:spPr>
          <a:xfrm>
            <a:off x="629587" y="1449050"/>
            <a:ext cx="8934138" cy="5235408"/>
          </a:xfrm>
        </p:spPr>
        <p:txBody>
          <a:bodyPr wrap="square">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Knowledge of which team fouled, at what point in the play the foul occurred, where on the field the foul occurred and the dead ball spot at the end of the play  </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1048"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smtClean="0"/>
              <a:t>The above </a:t>
            </a:r>
            <a:r>
              <a:rPr lang="en-GB" sz="2286" dirty="0"/>
              <a:t>information determines the type of play or action at the time of the foul</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Running Play</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Loose Ball Play</a:t>
            </a:r>
          </a:p>
          <a:p>
            <a:pPr lvl="1">
              <a:buFont typeface="Wingdings" panose="05000000000000000000" pitchFamily="2" charset="2"/>
              <a:buChar char="Ø"/>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Dead ball</a:t>
            </a:r>
          </a:p>
          <a:p>
            <a:pPr lvl="1">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1048"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2286" dirty="0"/>
              <a:t>That information determines the basic spot, </a:t>
            </a:r>
            <a:r>
              <a:rPr lang="en-GB" sz="2286" dirty="0" smtClean="0"/>
              <a:t>possible</a:t>
            </a:r>
            <a:r>
              <a:rPr lang="en-GB" sz="2286" dirty="0" smtClean="0"/>
              <a:t> </a:t>
            </a:r>
            <a:r>
              <a:rPr lang="en-GB" sz="2286" dirty="0"/>
              <a:t>application of the “all-but-one” and the enforcement spot</a:t>
            </a:r>
          </a:p>
          <a:p>
            <a:pPr marL="0" indent="0">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xmlns="" id="{80F0DF29-D881-47D9-B2B1-912FBC04AEEB}"/>
              </a:ext>
            </a:extLst>
          </p:cNvPr>
          <p:cNvSpPr>
            <a:spLocks noGrp="1" noChangeArrowheads="1"/>
          </p:cNvSpPr>
          <p:nvPr>
            <p:ph type="title" idx="4294967295"/>
          </p:nvPr>
        </p:nvSpPr>
        <p:spPr>
          <a:xfrm>
            <a:off x="1596572" y="304800"/>
            <a:ext cx="8998857" cy="620042"/>
          </a:xfrm>
        </p:spPr>
        <p:txBody>
          <a:bodyPr>
            <a:spAutoFit/>
          </a:bodyPr>
          <a:lstStyle/>
          <a:p>
            <a:pPr>
              <a:tabLst>
                <a:tab pos="0" algn="l"/>
                <a:tab pos="870875" algn="l"/>
                <a:tab pos="1741749" algn="l"/>
                <a:tab pos="2612624" algn="l"/>
                <a:tab pos="3483498" algn="l"/>
                <a:tab pos="4354373" algn="l"/>
                <a:tab pos="5225247" algn="l"/>
                <a:tab pos="6096122" algn="l"/>
                <a:tab pos="6966996" algn="l"/>
                <a:tab pos="7837871" algn="l"/>
                <a:tab pos="8708746" algn="l"/>
                <a:tab pos="9579620" algn="l"/>
              </a:tabLst>
              <a:defRPr/>
            </a:pPr>
            <a:r>
              <a:rPr lang="en-GB" sz="3429" b="1" dirty="0"/>
              <a:t>The Spots of Penalty Enforcement</a:t>
            </a:r>
          </a:p>
        </p:txBody>
      </p:sp>
      <p:sp>
        <p:nvSpPr>
          <p:cNvPr id="11266" name="Rectangle 2">
            <a:extLst>
              <a:ext uri="{FF2B5EF4-FFF2-40B4-BE49-F238E27FC236}">
                <a16:creationId xmlns:a16="http://schemas.microsoft.com/office/drawing/2014/main" xmlns="" id="{FEB8BE00-8113-46C7-A4BF-ABDB72056FAD}"/>
              </a:ext>
            </a:extLst>
          </p:cNvPr>
          <p:cNvSpPr>
            <a:spLocks noGrp="1" noChangeArrowheads="1"/>
          </p:cNvSpPr>
          <p:nvPr>
            <p:ph type="body" idx="4294967295"/>
          </p:nvPr>
        </p:nvSpPr>
        <p:spPr>
          <a:xfrm>
            <a:off x="2438400" y="1219200"/>
            <a:ext cx="6313714" cy="6143220"/>
          </a:xfrm>
        </p:spPr>
        <p:txBody>
          <a:bodyPr>
            <a:spAutoFit/>
          </a:bodyPr>
          <a:lstStyle/>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Basic Spot</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Spot of the Foul</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Enforcement Spot</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Previous Spot</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Succeeding Spot</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End of the Run</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r>
              <a:rPr lang="en-GB" sz="3200" dirty="0"/>
              <a:t>Post Scrimmage Kick Spot</a:t>
            </a:r>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810" dirty="0"/>
          </a:p>
          <a:p>
            <a:pPr>
              <a:buFont typeface="Wingdings" charset="2"/>
              <a:buChar char=""/>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sz="3810" dirty="0"/>
          </a:p>
          <a:p>
            <a:pPr>
              <a:buNone/>
              <a:tabLst>
                <a:tab pos="867851" algn="l"/>
                <a:tab pos="1738725" algn="l"/>
                <a:tab pos="2609600" algn="l"/>
                <a:tab pos="3480474" algn="l"/>
                <a:tab pos="4351349" algn="l"/>
                <a:tab pos="5222223" algn="l"/>
                <a:tab pos="6093098" algn="l"/>
                <a:tab pos="6963973" algn="l"/>
                <a:tab pos="7834847" algn="l"/>
                <a:tab pos="8705722" algn="l"/>
                <a:tab pos="9576596" algn="l"/>
              </a:tabLst>
              <a:defRP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1072</Words>
  <Application>Microsoft Office PowerPoint</Application>
  <PresentationFormat>Custom</PresentationFormat>
  <Paragraphs>151</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Proper Penalty Enforcement      Presented by Greg Bartemes</vt:lpstr>
      <vt:lpstr>Flag on the Play</vt:lpstr>
      <vt:lpstr>PowerPoint Presentation</vt:lpstr>
      <vt:lpstr>PowerPoint Presentation</vt:lpstr>
      <vt:lpstr>What Every Official Should Know</vt:lpstr>
      <vt:lpstr>3 Automatic First Down Fouls</vt:lpstr>
      <vt:lpstr> 3 Loss of Down Fouls</vt:lpstr>
      <vt:lpstr>Accurate Penalty  Enforcement Requires : </vt:lpstr>
      <vt:lpstr>The Spots of Penalty Enforcement</vt:lpstr>
      <vt:lpstr>Basic Spot</vt:lpstr>
      <vt:lpstr>The Basic Spot is :</vt:lpstr>
      <vt:lpstr>Spot of the Foul</vt:lpstr>
      <vt:lpstr>Enforcement Spot</vt:lpstr>
      <vt:lpstr>Previous Spot</vt:lpstr>
      <vt:lpstr>Succeeding Spot</vt:lpstr>
      <vt:lpstr>End of the Run</vt:lpstr>
      <vt:lpstr>Post Scrimmage Kick Spot</vt:lpstr>
      <vt:lpstr>All But One Principle</vt:lpstr>
      <vt:lpstr> PSK Fouls</vt:lpstr>
      <vt:lpstr>Special Enforcements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 Penalty Enforcement</dc:title>
  <dc:creator>Brad Huntley</dc:creator>
  <cp:lastModifiedBy>Bartemes, Greg</cp:lastModifiedBy>
  <cp:revision>4</cp:revision>
  <dcterms:created xsi:type="dcterms:W3CDTF">2018-08-07T14:15:57Z</dcterms:created>
  <dcterms:modified xsi:type="dcterms:W3CDTF">2018-08-07T14:58:57Z</dcterms:modified>
</cp:coreProperties>
</file>